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1" r:id="rId3"/>
    <p:sldId id="275" r:id="rId4"/>
    <p:sldId id="266" r:id="rId5"/>
    <p:sldId id="281" r:id="rId6"/>
    <p:sldId id="260" r:id="rId7"/>
    <p:sldId id="282" r:id="rId8"/>
    <p:sldId id="259" r:id="rId9"/>
    <p:sldId id="284" r:id="rId10"/>
    <p:sldId id="269" r:id="rId11"/>
    <p:sldId id="283" r:id="rId12"/>
    <p:sldId id="261" r:id="rId13"/>
    <p:sldId id="285" r:id="rId14"/>
    <p:sldId id="263" r:id="rId15"/>
    <p:sldId id="286" r:id="rId16"/>
    <p:sldId id="276" r:id="rId17"/>
    <p:sldId id="287" r:id="rId18"/>
    <p:sldId id="289" r:id="rId19"/>
    <p:sldId id="272" r:id="rId20"/>
    <p:sldId id="290" r:id="rId21"/>
    <p:sldId id="291" r:id="rId22"/>
    <p:sldId id="292" r:id="rId23"/>
    <p:sldId id="293" r:id="rId24"/>
    <p:sldId id="268" r:id="rId25"/>
    <p:sldId id="295" r:id="rId26"/>
    <p:sldId id="273" r:id="rId27"/>
    <p:sldId id="294" r:id="rId28"/>
    <p:sldId id="296" r:id="rId29"/>
    <p:sldId id="297" r:id="rId30"/>
    <p:sldId id="298" r:id="rId31"/>
    <p:sldId id="299" r:id="rId32"/>
    <p:sldId id="304" r:id="rId33"/>
    <p:sldId id="303" r:id="rId34"/>
    <p:sldId id="30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0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F09F5-DF06-4BD5-978A-A50162AD429A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D8995-08D2-446F-90CD-94329A3790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1508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EEF2-E6C6-4D8B-BE0E-19D03B98AD7B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3668F-3630-4685-A028-281538B4BC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3902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668F-3630-4685-A028-281538B4BC81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874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668F-3630-4685-A028-281538B4BC81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874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031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525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1790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2836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932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694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646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3584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900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466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9265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70F1-921D-405F-BD40-9637DD8E7F93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C7D9-4701-4CE7-916B-88562D3F4B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94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57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718071" y="980728"/>
            <a:ext cx="7772400" cy="1112835"/>
          </a:xfrm>
        </p:spPr>
        <p:txBody>
          <a:bodyPr>
            <a:noAutofit/>
          </a:bodyPr>
          <a:lstStyle/>
          <a:p>
            <a:pPr rtl="1"/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lang="ar-DZ" sz="4000" b="1" dirty="0" smtClean="0">
                <a:solidFill>
                  <a:srgbClr val="FFFF00"/>
                </a:solidFill>
              </a:rPr>
              <a:t>الجمهورية </a:t>
            </a:r>
            <a:r>
              <a:rPr lang="ar-DZ" sz="4000" b="1" dirty="0">
                <a:solidFill>
                  <a:srgbClr val="FFFF00"/>
                </a:solidFill>
              </a:rPr>
              <a:t>الجزائرية الديمقراطية </a:t>
            </a:r>
            <a:r>
              <a:rPr lang="ar-DZ" sz="4000" b="1" dirty="0" smtClean="0">
                <a:solidFill>
                  <a:srgbClr val="FFFF00"/>
                </a:solidFill>
              </a:rPr>
              <a:t>الشعبية</a:t>
            </a:r>
            <a:r>
              <a:rPr lang="ar-DZ" sz="2800" b="1" dirty="0" smtClean="0">
                <a:solidFill>
                  <a:srgbClr val="FFFF00"/>
                </a:solidFill>
              </a:rPr>
              <a:t/>
            </a:r>
            <a:br>
              <a:rPr lang="ar-DZ" sz="2800" b="1" dirty="0" smtClean="0">
                <a:solidFill>
                  <a:srgbClr val="FFFF00"/>
                </a:solidFill>
              </a:rPr>
            </a:br>
            <a:r>
              <a:rPr lang="fr-FR" sz="2800" dirty="0">
                <a:solidFill>
                  <a:srgbClr val="FFFF00"/>
                </a:solidFill>
              </a:rPr>
              <a:t/>
            </a:r>
            <a:br>
              <a:rPr lang="fr-FR" sz="2800" dirty="0">
                <a:solidFill>
                  <a:srgbClr val="FFFF00"/>
                </a:solidFill>
              </a:rPr>
            </a:br>
            <a:r>
              <a:rPr lang="ar-DZ" sz="2800" b="1" dirty="0">
                <a:solidFill>
                  <a:srgbClr val="FFFF00"/>
                </a:solidFill>
              </a:rPr>
              <a:t>تحت الرعاية السامية لمعالي وزير </a:t>
            </a:r>
            <a:r>
              <a:rPr lang="ar-DZ" sz="2800" b="1" dirty="0" smtClean="0">
                <a:solidFill>
                  <a:srgbClr val="FFFF00"/>
                </a:solidFill>
              </a:rPr>
              <a:t>التجارة</a:t>
            </a:r>
            <a:r>
              <a:rPr lang="fr-FR" sz="2800" b="1" dirty="0" smtClean="0">
                <a:solidFill>
                  <a:srgbClr val="FFFF00"/>
                </a:solidFill>
              </a:rPr>
              <a:t> </a:t>
            </a:r>
            <a:r>
              <a:rPr lang="ar-DZ" sz="2800" b="1" dirty="0" smtClean="0">
                <a:solidFill>
                  <a:srgbClr val="FFFF00"/>
                </a:solidFill>
              </a:rPr>
              <a:t>و السيد والي ولاية سيدي بلعباس، تنظم </a:t>
            </a:r>
            <a:r>
              <a:rPr lang="ar-DZ" sz="2800" b="1" dirty="0">
                <a:solidFill>
                  <a:srgbClr val="FFFF00"/>
                </a:solidFill>
              </a:rPr>
              <a:t>مديرية التجارة لولاية سيدي بلعباس </a:t>
            </a:r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lang="ar-DZ" sz="2800" b="1" dirty="0" smtClean="0">
                <a:solidFill>
                  <a:srgbClr val="FFFF00"/>
                </a:solidFill>
              </a:rPr>
              <a:t>حملة تحسيسية  لمكافحة التبذير الغذائي </a:t>
            </a:r>
            <a:br>
              <a:rPr lang="ar-DZ" sz="2800" b="1" dirty="0" smtClean="0">
                <a:solidFill>
                  <a:srgbClr val="FFFF00"/>
                </a:solidFill>
              </a:rPr>
            </a:br>
            <a:r>
              <a:rPr lang="ar-DZ" sz="2800" b="1" dirty="0" smtClean="0">
                <a:solidFill>
                  <a:srgbClr val="FFFF00"/>
                </a:solidFill>
              </a:rPr>
              <a:t>تحت </a:t>
            </a:r>
            <a:r>
              <a:rPr lang="ar-DZ" sz="2800" b="1" dirty="0">
                <a:solidFill>
                  <a:srgbClr val="FFFF00"/>
                </a:solidFill>
              </a:rPr>
              <a:t>شعار</a:t>
            </a:r>
            <a:r>
              <a:rPr lang="fr-FR" sz="2800" dirty="0">
                <a:solidFill>
                  <a:srgbClr val="FFFF00"/>
                </a:solidFill>
              </a:rPr>
              <a:t/>
            </a:r>
            <a:br>
              <a:rPr lang="fr-FR" sz="2800" dirty="0">
                <a:solidFill>
                  <a:srgbClr val="FFFF00"/>
                </a:solidFill>
              </a:rPr>
            </a:b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922329"/>
            <a:ext cx="920854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DZ" sz="5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مكافحة التبذير الغذائي، مسؤولية الجميع</a:t>
            </a:r>
            <a:endParaRPr lang="fr-FR" sz="53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152126" y="6093297"/>
            <a:ext cx="4680520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DZ" sz="2800" b="1" dirty="0" smtClean="0">
                <a:solidFill>
                  <a:srgbClr val="FFFF00"/>
                </a:solidFill>
              </a:rPr>
              <a:t>من 01 جوان إلى 10 جويلية 2016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850" y="4005064"/>
            <a:ext cx="92085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lutte contre le gaspillage alimentaire,</a:t>
            </a:r>
          </a:p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la responsabilité de tous</a:t>
            </a:r>
            <a:endParaRPr lang="fr-F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64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7937"/>
            <a:ext cx="9146382" cy="685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37" y="4597385"/>
            <a:ext cx="9219419" cy="1508105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-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حجم ما نرميـه في القمامـة يشكـل ضـررا </a:t>
            </a:r>
            <a:r>
              <a:rPr lang="ar-DZ" sz="4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إقتصاديا</a:t>
            </a:r>
            <a:r>
              <a:rPr lang="ar-DZ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كبيرا</a:t>
            </a:r>
            <a:endParaRPr lang="fr-FR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853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7937"/>
            <a:ext cx="9146382" cy="685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5018400"/>
            <a:ext cx="9219419" cy="1323439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-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volume de ce que nous gaspillons constitue un danger sur notre économie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562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5" y="-20758"/>
            <a:ext cx="9256668" cy="6878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4330839"/>
            <a:ext cx="9219419" cy="2631490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نستهلك خلال شهر رمضان 4,1 مليار خبزة، يرمى منها 120 مليون وحدة في سلة المهملات</a:t>
            </a:r>
            <a:endParaRPr lang="fr-FR" sz="5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99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5" y="-20758"/>
            <a:ext cx="9256668" cy="6878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4330839"/>
            <a:ext cx="9219419" cy="2554545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 </a:t>
            </a:r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4,1 milliards de baguettes de pain consommées pendant le </a:t>
            </a:r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mois de Ramadhan</a:t>
            </a:r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120 millions partent à la poubelle</a:t>
            </a:r>
          </a:p>
        </p:txBody>
      </p:sp>
    </p:spTree>
    <p:extLst>
      <p:ext uri="{BB962C8B-B14F-4D97-AF65-F5344CB8AC3E}">
        <p14:creationId xmlns="" xmlns:p14="http://schemas.microsoft.com/office/powerpoint/2010/main" val="2985457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4330839"/>
            <a:ext cx="9219419" cy="1631216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خبـز في القمـامة.... فلماذا نقتنـي</a:t>
            </a:r>
          </a:p>
          <a:p>
            <a:pPr algn="ctr" rtl="1"/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ما لا نحتاجـه ؟</a:t>
            </a:r>
            <a:endParaRPr lang="fr-FR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03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4330839"/>
            <a:ext cx="9219419" cy="1323439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 pain à la poubelle… pourquoi acheter plus qu’il n’en faut?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83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93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137" y="4330839"/>
            <a:ext cx="9281771" cy="1631216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مـا نقـوم </a:t>
            </a:r>
            <a:r>
              <a:rPr lang="ar-D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بـه</a:t>
            </a:r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مـن سلـوك </a:t>
            </a:r>
            <a:r>
              <a:rPr lang="ar-DZ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إستهلاكي</a:t>
            </a:r>
            <a:endParaRPr lang="ar-DZ" sz="5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غيـر مقبـول تمـاما</a:t>
            </a:r>
            <a:endParaRPr lang="fr-FR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780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93"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137" y="4330839"/>
            <a:ext cx="9281771" cy="1323439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Notre mode de consommation est </a:t>
            </a:r>
            <a:r>
              <a:rPr lang="fr-FR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innacceptable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430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13" t="8208" r="11789" b="4469"/>
          <a:stretch/>
        </p:blipFill>
        <p:spPr bwMode="auto">
          <a:xfrm>
            <a:off x="3449" y="7937"/>
            <a:ext cx="9140551" cy="684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264" y="4117978"/>
            <a:ext cx="9219419" cy="3170099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5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DZ" sz="5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خلال شهر رمضان يرمى 12 مليون لتر حليب من بين 150 مليون لتر المستهلكة</a:t>
            </a:r>
          </a:p>
          <a:p>
            <a:pPr algn="ctr"/>
            <a:endParaRPr lang="fr-FR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686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13" t="8208" r="11789" b="4469"/>
          <a:stretch/>
        </p:blipFill>
        <p:spPr bwMode="auto">
          <a:xfrm>
            <a:off x="3449" y="7937"/>
            <a:ext cx="9140551" cy="684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37" y="4935506"/>
            <a:ext cx="9219419" cy="1938992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5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millions des 150 millions de litres de lait achetés durant le mois sacré </a:t>
            </a:r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sont gaspillés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28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57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0375" y="2457966"/>
            <a:ext cx="8330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8000" dirty="0" smtClean="0">
                <a:effectLst>
                  <a:glow rad="520700">
                    <a:srgbClr val="FFFF00"/>
                  </a:glow>
                </a:effectLst>
              </a:rPr>
              <a:t>بسم الله الرَّحْمَنِ الرَّحِيمِ </a:t>
            </a:r>
            <a:endParaRPr lang="fr-FR" sz="8000" dirty="0">
              <a:effectLst>
                <a:glow rad="520700">
                  <a:srgbClr val="FFFF00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72809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5" t="8064" r="2195" b="10374"/>
          <a:stretch/>
        </p:blipFill>
        <p:spPr bwMode="auto">
          <a:xfrm>
            <a:off x="0" y="-9142"/>
            <a:ext cx="9144000" cy="686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75419" y="4734342"/>
            <a:ext cx="9219419" cy="2123658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5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DZ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D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الحليب أكثر المـواد يمـكن أن نحـدد </a:t>
            </a:r>
            <a:r>
              <a:rPr lang="ar-DZ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إحتياجاتنا</a:t>
            </a:r>
            <a:r>
              <a:rPr lang="ar-D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منها، فلماذا نبالغ في حجم </a:t>
            </a:r>
            <a:r>
              <a:rPr lang="ar-DZ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إقتنائها</a:t>
            </a:r>
            <a:r>
              <a:rPr lang="ar-D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؟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505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5" t="8064" r="2195" b="10374"/>
          <a:stretch/>
        </p:blipFill>
        <p:spPr bwMode="auto">
          <a:xfrm>
            <a:off x="0" y="-9142"/>
            <a:ext cx="9144000" cy="686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37" y="4935506"/>
            <a:ext cx="9219419" cy="1938992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5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Nous pouvons facilement estimer nos besoins en lait, alors pourquoi </a:t>
            </a:r>
          </a:p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acheter plus?  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081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87" t="14439" r="8130" b="10764"/>
          <a:stretch/>
        </p:blipFill>
        <p:spPr bwMode="auto">
          <a:xfrm>
            <a:off x="0" y="-1579"/>
            <a:ext cx="9176657" cy="685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75419" y="4734342"/>
            <a:ext cx="9219419" cy="1446550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5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مـادة متوفـرة بحجم كاف، فلماذا لا نتعقل في  شرائها؟</a:t>
            </a:r>
          </a:p>
        </p:txBody>
      </p:sp>
    </p:spTree>
    <p:extLst>
      <p:ext uri="{BB962C8B-B14F-4D97-AF65-F5344CB8AC3E}">
        <p14:creationId xmlns="" xmlns:p14="http://schemas.microsoft.com/office/powerpoint/2010/main" val="3160505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87" t="14439" r="8130" b="10764"/>
          <a:stretch/>
        </p:blipFill>
        <p:spPr bwMode="auto">
          <a:xfrm>
            <a:off x="0" y="-1579"/>
            <a:ext cx="9176657" cy="685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37" y="4935506"/>
            <a:ext cx="9219419" cy="1323439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5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lait est disponible,</a:t>
            </a:r>
            <a:r>
              <a:rPr lang="ar-D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soyons raisonnables lors de son acquisition  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081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4330839"/>
            <a:ext cx="9219419" cy="1323439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يستهلك المواطن يوميا ما يقارب 180 لتر من الماء بينما تستهلك البلدان المتقدمة إلا 120 لتر في اليوم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997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4330839"/>
            <a:ext cx="9219419" cy="2554545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Nous consommons en moyenne 180 litres alors que cette quantité ne dépasse pas 120 litres/jour par citoyen dans plusieurs pays développés</a:t>
            </a:r>
          </a:p>
        </p:txBody>
      </p:sp>
    </p:spTree>
    <p:extLst>
      <p:ext uri="{BB962C8B-B14F-4D97-AF65-F5344CB8AC3E}">
        <p14:creationId xmlns="" xmlns:p14="http://schemas.microsoft.com/office/powerpoint/2010/main" val="1005670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0" y="7936"/>
            <a:ext cx="9149749" cy="685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137" y="4725144"/>
            <a:ext cx="9219419" cy="1938992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r-F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D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الماء ضروري للحياة، حافظوا عليه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94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0" y="7936"/>
            <a:ext cx="9149749" cy="685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137" y="4725144"/>
            <a:ext cx="9219419" cy="1938992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r-F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L’eau est vitale, préservons la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802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dia.linkonlineworld.com/img/Large/2014/4/30/2014_4_30_0_27_3_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137" y="4725144"/>
            <a:ext cx="9219419" cy="2554545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r-F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D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المشكـل أننا نسرف في </a:t>
            </a:r>
            <a:r>
              <a:rPr lang="ar-DZ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إستعمال</a:t>
            </a:r>
            <a:r>
              <a:rPr lang="ar-D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الماء في ما هو ليس ضروريا...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052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.linkonlineworld.com/img/Large/2014/4/30/2014_4_30_0_27_3_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71470" y="4725144"/>
            <a:ext cx="9219419" cy="1938992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r-F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Nous employons beaucoup d’eau pour des besoins futiles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643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57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0375" y="1124744"/>
            <a:ext cx="8330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6000" dirty="0" smtClean="0">
                <a:effectLst>
                  <a:glow rad="279400">
                    <a:srgbClr val="FFFF00"/>
                  </a:glow>
                </a:effectLst>
              </a:rPr>
              <a:t>﴿وَآَتِ ذَا الْقُرْبَى حَقَّهُ وَالْمِسْكِينَ</a:t>
            </a:r>
            <a:endParaRPr lang="fr-FR" sz="6000" dirty="0">
              <a:effectLst>
                <a:glow rad="279400">
                  <a:srgbClr val="FFFF00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375" y="2348880"/>
            <a:ext cx="8330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6000" dirty="0" smtClean="0">
                <a:effectLst>
                  <a:glow rad="279400">
                    <a:srgbClr val="FFFF00"/>
                  </a:glow>
                </a:effectLst>
              </a:rPr>
              <a:t>وَابْنَ السَّبِيلِ وَلَا تُبَذِّرْ تَبْذِيراً * إِنَّ</a:t>
            </a:r>
            <a:endParaRPr lang="fr-FR" sz="6000" dirty="0">
              <a:effectLst>
                <a:glow rad="279400">
                  <a:srgbClr val="FFFF00"/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75" y="3501008"/>
            <a:ext cx="8330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6000" dirty="0" smtClean="0">
                <a:effectLst>
                  <a:glow rad="279400">
                    <a:srgbClr val="FFFF00"/>
                  </a:glow>
                </a:effectLst>
              </a:rPr>
              <a:t>الْمُبَذِّرِينَ كَانُوا إِخْوَانَ الشَّيَاطِينِ</a:t>
            </a:r>
            <a:endParaRPr lang="fr-FR" sz="6000" dirty="0">
              <a:effectLst>
                <a:glow rad="279400">
                  <a:srgbClr val="FFFF00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200" y="4581086"/>
            <a:ext cx="8330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6000" dirty="0" smtClean="0">
                <a:effectLst>
                  <a:glow rad="279400">
                    <a:srgbClr val="FFFF00"/>
                  </a:glow>
                </a:effectLst>
              </a:rPr>
              <a:t>وَكَانَ الشَّيْطَانُ لِرَبِّهِ كَفُوراً﴾</a:t>
            </a:r>
            <a:endParaRPr lang="fr-FR" sz="6000" dirty="0">
              <a:effectLst>
                <a:glow rad="279400">
                  <a:srgbClr val="FFFF00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736" y="6021288"/>
            <a:ext cx="3583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000" b="1" dirty="0" smtClean="0">
                <a:solidFill>
                  <a:sysClr val="windowText" lastClr="000000"/>
                </a:solidFill>
                <a:effectLst>
                  <a:glow rad="279400">
                    <a:srgbClr val="FFFF00"/>
                  </a:glow>
                </a:effectLst>
                <a:cs typeface="+mj-cs"/>
              </a:rPr>
              <a:t>سورة الإسراء</a:t>
            </a:r>
            <a:endParaRPr lang="fr-FR" sz="3000" b="1" dirty="0">
              <a:solidFill>
                <a:sysClr val="windowText" lastClr="000000"/>
              </a:solidFill>
              <a:effectLst>
                <a:glow rad="279400">
                  <a:srgbClr val="FFFF00"/>
                </a:glow>
              </a:effectLst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373787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6" y="0"/>
            <a:ext cx="92284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137" y="4919032"/>
            <a:ext cx="9219419" cy="1938992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r-F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D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هل نحتاج حقا لهذا الحجم من المـاء؟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985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" y="16522"/>
            <a:ext cx="9219419" cy="6841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37" y="4919032"/>
            <a:ext cx="9219419" cy="1938992"/>
          </a:xfrm>
          <a:prstGeom prst="rect">
            <a:avLst/>
          </a:prstGeom>
          <a:blipFill dpi="0" rotWithShape="1">
            <a:blip r:embed="rId4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r-F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A-t- on besoins d’autant d’eau pour ce geste? 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303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 dir="in"/>
      </p:transition>
    </mc:Choice>
    <mc:Fallback>
      <p:transition spd="slow" advClick="0" advTm="8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0375" y="1556792"/>
            <a:ext cx="8330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8000" b="1" dirty="0" smtClean="0">
                <a:effectLst>
                  <a:glow rad="520700">
                    <a:srgbClr val="FFFF00"/>
                  </a:glow>
                </a:effectLst>
              </a:rPr>
              <a:t>لا للتبذيـــــر، ليكن</a:t>
            </a:r>
            <a:endParaRPr lang="fr-FR" sz="8000" b="1" dirty="0">
              <a:effectLst>
                <a:glow rad="520700">
                  <a:srgbClr val="FFFF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143248"/>
            <a:ext cx="8330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8000" b="1" dirty="0" err="1" smtClean="0">
                <a:effectLst>
                  <a:glow rad="520700">
                    <a:srgbClr val="FFFF00"/>
                  </a:glow>
                </a:effectLst>
              </a:rPr>
              <a:t>إستهلاكنا</a:t>
            </a:r>
            <a:r>
              <a:rPr lang="ar-DZ" sz="8000" b="1" dirty="0" smtClean="0">
                <a:effectLst>
                  <a:glow rad="520700">
                    <a:srgbClr val="FFFF00"/>
                  </a:glow>
                </a:effectLst>
              </a:rPr>
              <a:t> عقلاني</a:t>
            </a:r>
            <a:endParaRPr lang="fr-FR" sz="8000" b="1" dirty="0">
              <a:effectLst>
                <a:glow rad="5207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198214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0375" y="1556792"/>
            <a:ext cx="8330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 smtClean="0">
                <a:effectLst>
                  <a:glow rad="520700">
                    <a:srgbClr val="FFFF00"/>
                  </a:glow>
                </a:effectLst>
              </a:rPr>
              <a:t>Non au gaspillage, </a:t>
            </a:r>
            <a:endParaRPr lang="fr-FR" sz="8000" b="1" dirty="0">
              <a:effectLst>
                <a:glow rad="520700">
                  <a:srgbClr val="FFFF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825641"/>
            <a:ext cx="8330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 smtClean="0">
                <a:effectLst>
                  <a:glow rad="520700">
                    <a:srgbClr val="FFFF00"/>
                  </a:glow>
                </a:effectLst>
              </a:rPr>
              <a:t>consommons</a:t>
            </a:r>
            <a:endParaRPr lang="fr-FR" sz="8000" b="1" dirty="0">
              <a:effectLst>
                <a:glow rad="520700">
                  <a:srgbClr val="FFFF00"/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193793"/>
            <a:ext cx="8330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 smtClean="0">
                <a:effectLst>
                  <a:glow rad="520700">
                    <a:srgbClr val="FFFF00"/>
                  </a:glow>
                </a:effectLst>
              </a:rPr>
              <a:t>raisonnablement</a:t>
            </a:r>
            <a:endParaRPr lang="fr-FR" sz="8000" b="1" dirty="0">
              <a:effectLst>
                <a:glow rad="520700">
                  <a:srgbClr val="FFFF00"/>
                </a:glo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28992" y="6072206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                                                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18198214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48" t="15610" r="7236" b="5691"/>
          <a:stretch/>
        </p:blipFill>
        <p:spPr bwMode="auto">
          <a:xfrm>
            <a:off x="-756592" y="-243407"/>
            <a:ext cx="10153129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0486" y="5457418"/>
            <a:ext cx="7495930" cy="707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DZ" sz="4000" b="1" dirty="0" smtClean="0">
                <a:solidFill>
                  <a:srgbClr val="FFC000"/>
                </a:solidFill>
              </a:rPr>
              <a:t>تقبل الله منا و منكم </a:t>
            </a:r>
            <a:endParaRPr lang="fr-FR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069825"/>
      </p:ext>
    </p:extLst>
  </p:cSld>
  <p:clrMapOvr>
    <a:masterClrMapping/>
  </p:clrMapOvr>
  <p:transition spd="slow"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8036" cy="685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907" y="4797152"/>
            <a:ext cx="9219419" cy="1631216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191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لنستهلك بصفة عقلانية و لا نبذر </a:t>
            </a:r>
            <a:endParaRPr lang="fr-FR" sz="5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4191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191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خلال شهر رمضان</a:t>
            </a:r>
            <a:endParaRPr lang="fr-FR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4191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262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8036" cy="685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5018400"/>
            <a:ext cx="9219419" cy="1938992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-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Consommons raisonnablement et ne gaspillons pas durant le mois de Ramadhan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214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96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5018400"/>
            <a:ext cx="9219419" cy="861774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3937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غيـرنا بحاجـة لما نرميـه....</a:t>
            </a:r>
            <a:endParaRPr lang="fr-FR" sz="5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3937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737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96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7" y="5018400"/>
            <a:ext cx="9219419" cy="1323439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-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D’autres ont besoin de ce que nous gaspillons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753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" y="19024"/>
            <a:ext cx="9219419" cy="6938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37" y="4581128"/>
            <a:ext cx="9219419" cy="2400657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-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خلال شهر رمضان نستهلك 1000 طن من الخضر و الفواكه، ترمى منها 50 طن في القمامة</a:t>
            </a:r>
            <a:endParaRPr lang="fr-FR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68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gaspillage alimenta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" y="19024"/>
            <a:ext cx="9219419" cy="6938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37" y="5018400"/>
            <a:ext cx="9219419" cy="1938992"/>
          </a:xfrm>
          <a:prstGeom prst="rect">
            <a:avLst/>
          </a:prstGeom>
          <a:blipFill dpi="0" rotWithShape="1">
            <a:blip r:embed="rId3">
              <a:alphaModFix amt="32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-4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Nous jetons 50 tonnes de fruits et légumes </a:t>
            </a:r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 les </a:t>
            </a:r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1000 tonnes achetées </a:t>
            </a:r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pendant </a:t>
            </a:r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mois de Ramadhan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138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411</Words>
  <Application>Microsoft Office PowerPoint</Application>
  <PresentationFormat>Affichage à l'écran (4:3)</PresentationFormat>
  <Paragraphs>60</Paragraphs>
  <Slides>34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 الجمهورية الجزائرية الديمقراطية الشعبية  تحت الرعاية السامية لمعالي وزير التجارة و السيد والي ولاية سيدي بلعباس، تنظم مديرية التجارة لولاية سيدي بلعباس  حملة تحسيسية  لمكافحة التبذير الغذائي  تحت شعار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sid ahmed</dc:creator>
  <cp:lastModifiedBy>MSI</cp:lastModifiedBy>
  <cp:revision>59</cp:revision>
  <dcterms:created xsi:type="dcterms:W3CDTF">2016-05-25T10:08:31Z</dcterms:created>
  <dcterms:modified xsi:type="dcterms:W3CDTF">2016-05-30T08:24:52Z</dcterms:modified>
</cp:coreProperties>
</file>